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4"/>
    <p:sldMasterId id="2147483822" r:id="rId5"/>
  </p:sldMasterIdLst>
  <p:notesMasterIdLst>
    <p:notesMasterId r:id="rId27"/>
  </p:notesMasterIdLst>
  <p:handoutMasterIdLst>
    <p:handoutMasterId r:id="rId28"/>
  </p:handoutMasterIdLst>
  <p:sldIdLst>
    <p:sldId id="296" r:id="rId6"/>
    <p:sldId id="258" r:id="rId7"/>
    <p:sldId id="287" r:id="rId8"/>
    <p:sldId id="288" r:id="rId9"/>
    <p:sldId id="289" r:id="rId10"/>
    <p:sldId id="262" r:id="rId11"/>
    <p:sldId id="263" r:id="rId12"/>
    <p:sldId id="264" r:id="rId13"/>
    <p:sldId id="265" r:id="rId14"/>
    <p:sldId id="266" r:id="rId15"/>
    <p:sldId id="267" r:id="rId16"/>
    <p:sldId id="290" r:id="rId17"/>
    <p:sldId id="270" r:id="rId18"/>
    <p:sldId id="293" r:id="rId19"/>
    <p:sldId id="291" r:id="rId20"/>
    <p:sldId id="269" r:id="rId21"/>
    <p:sldId id="273" r:id="rId22"/>
    <p:sldId id="284" r:id="rId23"/>
    <p:sldId id="295" r:id="rId24"/>
    <p:sldId id="285" r:id="rId25"/>
    <p:sldId id="274" r:id="rId2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46B833-E1F7-44E1-9A71-3A1620BFA2B7}" v="1" dt="2025-01-27T17:51:29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62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8F990-0042-4979-8F9B-D4C5F4F10EC7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7D5ED-7DCA-4013-AD65-0CE327C732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176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0C6B5-9F24-4394-9E53-AB70A576AB5D}" type="datetimeFigureOut">
              <a:rPr lang="de-DE" smtClean="0"/>
              <a:t>07.02.2025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449AE-26B5-425B-B9F6-B96FC89CA2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209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74688" y="808038"/>
            <a:ext cx="5387975" cy="40417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701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74688" y="808038"/>
            <a:ext cx="5387975" cy="40417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Kinder ohne Bekenntnis können auf Antrag am Religionsunterricht teilnehmen. Antragsformulare sind am Tag der Schuleinschreibung erhältlich, müssen bis spätestens Ende Juli abgeben werden, sonst Ethik!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0163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93738" y="814388"/>
            <a:ext cx="5438775" cy="40798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525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5252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74688" y="808038"/>
            <a:ext cx="5387975" cy="40417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5252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74688" y="808038"/>
            <a:ext cx="5387975" cy="40417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932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6255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74688" y="808038"/>
            <a:ext cx="5387975" cy="40417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3934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Fördermöglichkeiten: Nehmen Sie sich Zeit und fordern Sie das Kind auf, Dinge selbst zu tun.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449AE-26B5-425B-B9F6-B96FC89CA24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916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DE" b="1" u="sng" dirty="0"/>
              <a:t>Fördermöglichkeiten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Vielfältige Bewegungsmöglichkeiten bieten: Fahrrad fahren, Ballspiele, …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Feinmotorik üben: Basteln, malen, ausschneiden, kneten, Obst schneiden, ...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449AE-26B5-425B-B9F6-B96FC89CA24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031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DE" b="1" u="sng" dirty="0"/>
              <a:t>Fördermöglichkeiten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Merkfähigkeit fördern: Memory, Spiel Kofferpacken, mehrteilige Anweisungen ausführen lassen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Mathematische Fähigkeiten üben: Würfelspiele, Puzzle, Gegenstände zählen, Formen nachlegen und nachfahren lassen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Sprachliche Fähigkeiten: Vorbild mit der eigenen Sprache sein, viel vorlesen und über den Inhalt sprechen, Sprechanlässe bieten und oft erzählen lassen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449AE-26B5-425B-B9F6-B96FC89CA24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692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de-DE" sz="1200" b="1" u="sng" dirty="0"/>
              <a:t>Fördermöglichkeiten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Auf den kindlichen Stärken aufbauen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Mut machen, über Gefühle zu sprechen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Kind unterstützen, mit Kritik richtig umzugehen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Kontakt mit anderen Kindern fördern, viel zusammen spielen lassen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Im Spiel nicht nur gewinnen lassen, das Kind muss auch verlieren können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Nicht jeden Wunsch erfüllen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Regeln vermitteln und auf die Einhaltung achten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Konfliktlösungen vorleben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Motivieren: Neugierde wecken, Interesse zeigen, Fortschritte loben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/>
              <a:t>Ausdauer und Konzentration fördern: Konzentrationsspiele, Arbeiten zu Ende bringen lassen, zum zielstrebigen Arbeiten und Durchhalten anregen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449AE-26B5-425B-B9F6-B96FC89CA240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5235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4261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74688" y="808038"/>
            <a:ext cx="5387975" cy="40417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ED877-163C-41EC-860F-537044CFB2F4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525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-18250"/>
            <a:ext cx="9161657" cy="12870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47629"/>
            <a:ext cx="7329510" cy="994117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>
              <a:defRPr kumimoji="0" lang="de-DE" sz="322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37373"/>
            <a:ext cx="8229600" cy="4525963"/>
          </a:xfrm>
        </p:spPr>
        <p:txBody>
          <a:bodyPr/>
          <a:lstStyle>
            <a:lvl1pPr marL="257175" indent="-257175">
              <a:buFont typeface="Wingdings" panose="05000000000000000000" pitchFamily="2" charset="2"/>
              <a:buChar char="à"/>
              <a:defRPr/>
            </a:lvl1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D38F-96AB-4AAD-A7EB-A65C5C7F0138}" type="datetime1">
              <a:rPr lang="de-DE" smtClean="0"/>
              <a:pPr/>
              <a:t>07.02.2025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9" name="Gerade Verbindung 8"/>
          <p:cNvCxnSpPr>
            <a:cxnSpLocks/>
          </p:cNvCxnSpPr>
          <p:nvPr userDrawn="1"/>
        </p:nvCxnSpPr>
        <p:spPr>
          <a:xfrm>
            <a:off x="17657" y="1258783"/>
            <a:ext cx="9144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AutoShape 8" descr="favicon.ico - 3.19 kb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de-DE" sz="1350"/>
          </a:p>
        </p:txBody>
      </p:sp>
      <p:pic>
        <p:nvPicPr>
          <p:cNvPr id="21" name="Grafik 20" descr="Schul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52434" y="124753"/>
            <a:ext cx="818878" cy="9375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BD64-9DE0-4C5F-AA65-6AB626675CED}" type="datetime1">
              <a:rPr lang="de-DE" smtClean="0"/>
              <a:pPr/>
              <a:t>07.02.2025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-18250"/>
            <a:ext cx="9161657" cy="12870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47627"/>
            <a:ext cx="7329510" cy="994117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>
              <a:defRPr kumimoji="0" lang="de-DE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37371"/>
            <a:ext cx="8229600" cy="452596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à"/>
              <a:defRPr/>
            </a:lvl1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D38F-96AB-4AAD-A7EB-A65C5C7F0138}" type="datetime1">
              <a:rPr lang="de-DE" smtClean="0"/>
              <a:pPr/>
              <a:t>07.02.2025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9" name="Gerade Verbindung 8"/>
          <p:cNvCxnSpPr>
            <a:cxnSpLocks/>
          </p:cNvCxnSpPr>
          <p:nvPr userDrawn="1"/>
        </p:nvCxnSpPr>
        <p:spPr>
          <a:xfrm>
            <a:off x="17657" y="1258783"/>
            <a:ext cx="9144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AutoShape 8" descr="favicon.ico - 3.19 kb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1" name="Grafik 20" descr="Schullog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52433" y="124753"/>
            <a:ext cx="818878" cy="9375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BD64-9DE0-4C5F-AA65-6AB626675CED}" type="datetime1">
              <a:rPr lang="de-DE" smtClean="0"/>
              <a:pPr/>
              <a:t>07.02.2025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53CA5-E8AB-40F9-850F-0660347E8572}" type="datetime1">
              <a:rPr lang="de-DE" smtClean="0"/>
              <a:pPr/>
              <a:t>07.02.2025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Grund- und Mittelschule Bergkirchen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9A713-2F0C-4E0C-A5AB-21F3592B7C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21" r:id="rId2"/>
  </p:sldLayoutIdLst>
  <p:hf hd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53CA5-E8AB-40F9-850F-0660347E8572}" type="datetime1">
              <a:rPr lang="de-DE" smtClean="0"/>
              <a:pPr/>
              <a:t>07.02.2025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Grund- und Mittelschule Bergkirchen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9A713-2F0C-4E0C-A5AB-21F3592B7C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3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02F6F-3AF6-BCB7-C144-AEDA86D504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563909-4E7E-93DB-9F2C-ABA614579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690653"/>
            <a:ext cx="8229599" cy="4272681"/>
          </a:xfrm>
        </p:spPr>
        <p:txBody>
          <a:bodyPr>
            <a:normAutofit fontScale="92500"/>
          </a:bodyPr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940182-4B99-2A0C-1343-F44171938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de-DE" sz="32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de-DE" sz="3200" dirty="0">
                <a:solidFill>
                  <a:schemeClr val="tx2"/>
                </a:solidFill>
              </a:rPr>
              <a:t>Informationen der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sz="3200" dirty="0">
                <a:solidFill>
                  <a:schemeClr val="tx2"/>
                </a:solidFill>
              </a:rPr>
              <a:t>Grund- und Mittelschule Bergkirchen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sz="3200" dirty="0">
                <a:solidFill>
                  <a:schemeClr val="tx2"/>
                </a:solidFill>
              </a:rPr>
              <a:t>zur Schuleinschreibung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7054FB0-AEC6-E676-2FEF-8A5CB1F1B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de-DE"/>
              <a:t>Grund- und Mittelschule Bergkirchen</a:t>
            </a:r>
          </a:p>
        </p:txBody>
      </p:sp>
      <p:sp>
        <p:nvSpPr>
          <p:cNvPr id="5" name="Foliennummernplatzhalter 4" hidden="1">
            <a:extLst>
              <a:ext uri="{FF2B5EF4-FFF2-40B4-BE49-F238E27FC236}">
                <a16:creationId xmlns:a16="http://schemas.microsoft.com/office/drawing/2014/main" id="{DD40185B-98C9-9004-8D4F-DAD54CACD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8299A713-2F0C-4E0C-A5AB-21F3592B7C33}" type="slidenum">
              <a:rPr lang="de-DE" smtClean="0"/>
              <a:pPr>
                <a:spcAft>
                  <a:spcPts val="600"/>
                </a:spcAft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0085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8754E-4B32-4D70-8983-60A9735BE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000" dirty="0"/>
              <a:t>Voraussetzungen für einen erfolgreichen Schulstart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E0745F-9B8F-43D0-8A5A-9F9D92A8E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DC2E24-DE1B-4DB8-9BC7-497D2C1D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D849382-B606-44D3-9440-9F0FB80DCF41}"/>
              </a:ext>
            </a:extLst>
          </p:cNvPr>
          <p:cNvSpPr txBox="1"/>
          <p:nvPr/>
        </p:nvSpPr>
        <p:spPr>
          <a:xfrm>
            <a:off x="2142508" y="1582095"/>
            <a:ext cx="5138328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Kognitive Voraussetzungen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010D5A5-5E21-40B3-9D98-F5A242572EEB}"/>
              </a:ext>
            </a:extLst>
          </p:cNvPr>
          <p:cNvSpPr txBox="1"/>
          <p:nvPr/>
        </p:nvSpPr>
        <p:spPr>
          <a:xfrm>
            <a:off x="780159" y="2339890"/>
            <a:ext cx="7715250" cy="40934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2600" b="1" u="sng" dirty="0"/>
              <a:t>Beispiele</a:t>
            </a:r>
            <a:r>
              <a:rPr lang="de-DE" sz="2600" dirty="0"/>
              <a:t>:</a:t>
            </a:r>
          </a:p>
          <a:p>
            <a:pPr marL="213995" indent="-213995">
              <a:buFont typeface="Wingdings" panose="05000000000000000000" pitchFamily="2" charset="2"/>
              <a:buChar char="ü"/>
            </a:pPr>
            <a:r>
              <a:rPr lang="de-DE" sz="2600" dirty="0"/>
              <a:t>Merkfähigkeit und Konzentration</a:t>
            </a:r>
            <a:endParaRPr lang="de-DE" sz="2600" dirty="0">
              <a:cs typeface="Arial"/>
            </a:endParaRPr>
          </a:p>
          <a:p>
            <a:pPr marL="213995" indent="-213995">
              <a:buFont typeface="Wingdings" panose="05000000000000000000" pitchFamily="2" charset="2"/>
              <a:buChar char="ü"/>
            </a:pPr>
            <a:r>
              <a:rPr lang="de-DE" sz="2600" dirty="0"/>
              <a:t>Mathematische Fähigkeit: Verständnis für Mengen, Farben und </a:t>
            </a:r>
            <a:r>
              <a:rPr lang="de-DE" sz="2600"/>
              <a:t>Formen, rechts-links,</a:t>
            </a:r>
            <a:endParaRPr lang="de-DE" sz="2600" dirty="0">
              <a:cs typeface="Arial"/>
            </a:endParaRPr>
          </a:p>
          <a:p>
            <a:pPr marL="213995" indent="-213995">
              <a:buFont typeface="Wingdings" panose="05000000000000000000" pitchFamily="2" charset="2"/>
              <a:buChar char="ü"/>
            </a:pPr>
            <a:r>
              <a:rPr lang="de-DE" sz="2600" dirty="0"/>
              <a:t>Sprachliche Fähigkeiten: Deutlich sprechen, richtige Lautbildung, in ganzen Sätzen sprechen, über einen gewissen Wortschatz verfügen</a:t>
            </a:r>
            <a:endParaRPr lang="de-DE" sz="2600" dirty="0">
              <a:cs typeface="Arial"/>
            </a:endParaRPr>
          </a:p>
          <a:p>
            <a:pPr marL="213995" indent="-213995">
              <a:buFont typeface="Wingdings" panose="05000000000000000000" pitchFamily="2" charset="2"/>
              <a:buChar char="ü"/>
            </a:pPr>
            <a:r>
              <a:rPr lang="de-DE" sz="2600" dirty="0"/>
              <a:t>Aufgaben und Anweisungen verstehen und selbstständig ausführen können, dabei lernen, </a:t>
            </a:r>
            <a:r>
              <a:rPr lang="de-DE" sz="2600"/>
              <a:t>genau zuzuhören</a:t>
            </a:r>
            <a:endParaRPr lang="de-DE" sz="26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012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8754E-4B32-4D70-8983-60A9735BE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000" dirty="0"/>
              <a:t>Voraussetzungen für einen erfolgreichen Schulstart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E0745F-9B8F-43D0-8A5A-9F9D92A8E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26C176B-BDF2-472D-A018-C02C26E0B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00832" y="5624514"/>
            <a:ext cx="2171700" cy="273844"/>
          </a:xfrm>
        </p:spPr>
        <p:txBody>
          <a:bodyPr/>
          <a:lstStyle/>
          <a:p>
            <a:r>
              <a:rPr lang="de-DE" dirty="0"/>
              <a:t>Grund- und Mittelschule Bergkirchen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DC2E24-DE1B-4DB8-9BC7-497D2C1D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D849382-B606-44D3-9440-9F0FB80DCF41}"/>
              </a:ext>
            </a:extLst>
          </p:cNvPr>
          <p:cNvSpPr txBox="1"/>
          <p:nvPr/>
        </p:nvSpPr>
        <p:spPr>
          <a:xfrm>
            <a:off x="1493301" y="1543331"/>
            <a:ext cx="6789051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Sozial-emotionale Voraussetzungen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010D5A5-5E21-40B3-9D98-F5A242572EEB}"/>
              </a:ext>
            </a:extLst>
          </p:cNvPr>
          <p:cNvSpPr txBox="1"/>
          <p:nvPr/>
        </p:nvSpPr>
        <p:spPr>
          <a:xfrm>
            <a:off x="189129" y="2311967"/>
            <a:ext cx="8765741" cy="41780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200" b="1" u="sng" dirty="0"/>
              <a:t>Beispiele</a:t>
            </a:r>
            <a:r>
              <a:rPr lang="de-DE" sz="2200" dirty="0"/>
              <a:t>: 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das Kind ist in sich gefestigt, hat ein positives Selbstwertgefühl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problemloses Ablösen von vertrauten Personen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kann mit Misserfolgen und Fehlern umgehen (Frustrationstoleranz)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kann eigene Bedürfnisse aufschieben 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hält Regeln ein, fügt sich in die Gruppe ein 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knüpft Kontakte zu anderen Kindern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löst Streit weitgehend selbstständig und in angemessener Form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arbeitet ausdauernd und genau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300" dirty="0"/>
              <a:t>zeigt Interesse, Neugier, Freude an der Arbeit und am Lernen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endParaRPr lang="de-DE" sz="1350" dirty="0"/>
          </a:p>
        </p:txBody>
      </p:sp>
      <p:sp>
        <p:nvSpPr>
          <p:cNvPr id="11" name="Textfeld 10" hidden="1">
            <a:extLst>
              <a:ext uri="{FF2B5EF4-FFF2-40B4-BE49-F238E27FC236}">
                <a16:creationId xmlns:a16="http://schemas.microsoft.com/office/drawing/2014/main" id="{CB5B8DA8-2FF7-492B-8969-EF4547DDBBFF}"/>
              </a:ext>
            </a:extLst>
          </p:cNvPr>
          <p:cNvSpPr txBox="1"/>
          <p:nvPr/>
        </p:nvSpPr>
        <p:spPr>
          <a:xfrm>
            <a:off x="1358643" y="4976324"/>
            <a:ext cx="6426714" cy="300082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350" b="1" u="sng" dirty="0" err="1"/>
              <a:t>ie</a:t>
            </a:r>
            <a:r>
              <a:rPr lang="de-DE" sz="1350" b="1" u="sng" dirty="0"/>
              <a:t> können Sie das Kind unterstützen?</a:t>
            </a:r>
          </a:p>
        </p:txBody>
      </p:sp>
    </p:spTree>
    <p:extLst>
      <p:ext uri="{BB962C8B-B14F-4D97-AF65-F5344CB8AC3E}">
        <p14:creationId xmlns:p14="http://schemas.microsoft.com/office/powerpoint/2010/main" val="129973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56538E-2F91-CEE0-9C04-D07DBEF54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dirty="0"/>
              <a:t>So können Sie Ihr Kind unterstützen: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9B6C0DD-BF10-CFF3-EE0C-4CF5609E2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E083ACEA-A5C1-CDED-EEDF-B0080766FE17}"/>
              </a:ext>
            </a:extLst>
          </p:cNvPr>
          <p:cNvSpPr/>
          <p:nvPr/>
        </p:nvSpPr>
        <p:spPr>
          <a:xfrm>
            <a:off x="3476472" y="1357123"/>
            <a:ext cx="2115183" cy="994117"/>
          </a:xfrm>
          <a:prstGeom prst="ellipse">
            <a:avLst/>
          </a:prstGeom>
          <a:solidFill>
            <a:srgbClr val="CCFF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Schulfähig?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788046F-77C8-D46B-D2F7-CBFD97588D7B}"/>
              </a:ext>
            </a:extLst>
          </p:cNvPr>
          <p:cNvSpPr/>
          <p:nvPr/>
        </p:nvSpPr>
        <p:spPr>
          <a:xfrm>
            <a:off x="724457" y="1789895"/>
            <a:ext cx="2664602" cy="1149161"/>
          </a:xfrm>
          <a:prstGeom prst="ellipse">
            <a:avLst/>
          </a:prstGeom>
          <a:solidFill>
            <a:srgbClr val="FFC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Selbstständig-</a:t>
            </a:r>
            <a:r>
              <a:rPr lang="de-DE" dirty="0" err="1">
                <a:solidFill>
                  <a:schemeClr val="tx1"/>
                </a:solidFill>
              </a:rPr>
              <a:t>keit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939C9D2-0B35-DB3D-CD32-9211FA16B5BC}"/>
              </a:ext>
            </a:extLst>
          </p:cNvPr>
          <p:cNvSpPr/>
          <p:nvPr/>
        </p:nvSpPr>
        <p:spPr>
          <a:xfrm>
            <a:off x="1654994" y="3131870"/>
            <a:ext cx="2880488" cy="1149161"/>
          </a:xfrm>
          <a:prstGeom prst="ellipse">
            <a:avLst/>
          </a:prstGeom>
          <a:solidFill>
            <a:srgbClr val="92D05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Körperliche Voraussetzungen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754A9E62-F932-957E-A725-11F8C3904207}"/>
              </a:ext>
            </a:extLst>
          </p:cNvPr>
          <p:cNvSpPr/>
          <p:nvPr/>
        </p:nvSpPr>
        <p:spPr>
          <a:xfrm>
            <a:off x="4775914" y="3021138"/>
            <a:ext cx="2880488" cy="125989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Kognitive Voraussetzungen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3280C645-5AC6-7F33-3C9D-3A56BA3EB31C}"/>
              </a:ext>
            </a:extLst>
          </p:cNvPr>
          <p:cNvSpPr/>
          <p:nvPr/>
        </p:nvSpPr>
        <p:spPr>
          <a:xfrm>
            <a:off x="5904477" y="1806688"/>
            <a:ext cx="2782323" cy="110980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Sozial-emotionale Voraussetzungen</a:t>
            </a:r>
          </a:p>
        </p:txBody>
      </p:sp>
      <p:pic>
        <p:nvPicPr>
          <p:cNvPr id="17" name="Inhaltsplatzhalter 16" descr="Ein Bild, das Uhr enthält.&#10;&#10;Automatisch generierte Beschreibung">
            <a:extLst>
              <a:ext uri="{FF2B5EF4-FFF2-40B4-BE49-F238E27FC236}">
                <a16:creationId xmlns:a16="http://schemas.microsoft.com/office/drawing/2014/main" id="{152DC4D1-F891-E844-BB3D-1FF834B14F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268" y="2211015"/>
            <a:ext cx="1654312" cy="11098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9F64FA47-44C4-0EFD-0FF8-4C6A18EBA142}"/>
              </a:ext>
            </a:extLst>
          </p:cNvPr>
          <p:cNvSpPr txBox="1"/>
          <p:nvPr/>
        </p:nvSpPr>
        <p:spPr>
          <a:xfrm>
            <a:off x="633061" y="4251081"/>
            <a:ext cx="780200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600" dirty="0"/>
              <a:t>Auf einem Merkblatt haben wir Ihnen hierzu ein paar Anregungen zusammengestellt, wie Sie Ihr Kind unterstützen können, damit der Schulstart erleichtert wird.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062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3000" dirty="0">
                <a:latin typeface="Arial" pitchFamily="34" charset="0"/>
                <a:cs typeface="Arial" pitchFamily="34" charset="0"/>
              </a:rPr>
              <a:t>3. Gesetzliche Regelungen</a:t>
            </a:r>
            <a:br>
              <a:rPr lang="de-DE" sz="2400" b="1" dirty="0">
                <a:latin typeface="Arial" pitchFamily="34" charset="0"/>
                <a:cs typeface="Arial" pitchFamily="34" charset="0"/>
              </a:rPr>
            </a:br>
            <a:r>
              <a:rPr lang="de-DE" sz="1500" dirty="0">
                <a:latin typeface="Arial" pitchFamily="34" charset="0"/>
                <a:cs typeface="Arial" pitchFamily="34" charset="0"/>
              </a:rPr>
              <a:t>(nach Art. 37 </a:t>
            </a:r>
            <a:r>
              <a:rPr lang="de-DE" sz="1500" dirty="0" err="1">
                <a:latin typeface="Arial" pitchFamily="34" charset="0"/>
                <a:cs typeface="Arial" pitchFamily="34" charset="0"/>
              </a:rPr>
              <a:t>BayEUG</a:t>
            </a:r>
            <a:r>
              <a:rPr lang="de-DE" sz="1500" dirty="0">
                <a:latin typeface="Arial" pitchFamily="34" charset="0"/>
                <a:cs typeface="Arial" pitchFamily="34" charset="0"/>
              </a:rPr>
              <a:t>)</a:t>
            </a:r>
            <a:endParaRPr lang="de-DE" sz="4050" b="1" dirty="0"/>
          </a:p>
        </p:txBody>
      </p:sp>
      <p:sp>
        <p:nvSpPr>
          <p:cNvPr id="11" name="Untertitel 2"/>
          <p:cNvSpPr>
            <a:spLocks noGrp="1"/>
          </p:cNvSpPr>
          <p:nvPr>
            <p:ph idx="1"/>
          </p:nvPr>
        </p:nvSpPr>
        <p:spPr>
          <a:xfrm>
            <a:off x="601729" y="1534611"/>
            <a:ext cx="7676866" cy="474464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Regulär schulpflichtig</a:t>
            </a:r>
          </a:p>
          <a:p>
            <a:pPr>
              <a:lnSpc>
                <a:spcPct val="150000"/>
              </a:lnSpc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Alle Kinder, die zwischen dem </a:t>
            </a:r>
            <a:r>
              <a:rPr lang="de-DE" sz="2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1.10.2018 und 30.06.2019 </a:t>
            </a: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geboren sind.</a:t>
            </a:r>
          </a:p>
          <a:p>
            <a:pPr>
              <a:lnSpc>
                <a:spcPct val="150000"/>
              </a:lnSpc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Kinder, die im vorigen Jahr zurückgestellt wurden (bitte Zurückstellungsbescheid mitbringen).</a:t>
            </a:r>
          </a:p>
          <a:p>
            <a:pPr>
              <a:lnSpc>
                <a:spcPct val="150000"/>
              </a:lnSpc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Kinder, die im vorigen Jahr das Rücktrittsrecht wahrgenommen haben (Einschulungskorridor).</a:t>
            </a:r>
            <a:endParaRPr lang="de-DE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6475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C0C92F-4F19-35C5-D027-2ED03E51E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2500"/>
          </a:bodyPr>
          <a:lstStyle/>
          <a:p>
            <a:r>
              <a:rPr lang="de-DE" sz="3200" dirty="0">
                <a:latin typeface="Arial" pitchFamily="34" charset="0"/>
                <a:cs typeface="Arial" pitchFamily="34" charset="0"/>
              </a:rPr>
              <a:t>Gesetzliche Regelungen</a:t>
            </a:r>
            <a:br>
              <a:rPr lang="de-DE" sz="2800" b="1" dirty="0">
                <a:latin typeface="Arial" pitchFamily="34" charset="0"/>
                <a:cs typeface="Arial" pitchFamily="34" charset="0"/>
              </a:rPr>
            </a:br>
            <a:r>
              <a:rPr lang="de-DE" sz="1800" dirty="0">
                <a:latin typeface="Arial" pitchFamily="34" charset="0"/>
                <a:cs typeface="Arial" pitchFamily="34" charset="0"/>
              </a:rPr>
              <a:t>(nach Art. 37 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BayEUG</a:t>
            </a:r>
            <a:r>
              <a:rPr lang="de-DE" sz="1800" dirty="0">
                <a:latin typeface="Arial" pitchFamily="34" charset="0"/>
                <a:cs typeface="Arial" pitchFamily="34" charset="0"/>
              </a:rPr>
              <a:t>)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B5A2C2-0436-843E-D342-FAA12800D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366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DE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Zurückstellung vom Schulbesuch</a:t>
            </a:r>
          </a:p>
          <a:p>
            <a:pPr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Zurückstellungen sind möglich, wenn aufgrund der körperlichen oder geistigen Entwicklung zu erwarten ist, dass das Kind nicht mit Erfolg am Unterricht teilnehmen kann. </a:t>
            </a:r>
          </a:p>
          <a:p>
            <a:pPr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Begründung durch Vorlage eines ärztlichen Attests oder einer Stellungnahme des Kindergartens.</a:t>
            </a:r>
          </a:p>
          <a:p>
            <a:pPr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Bitte nehmen Sie in diesen Fällen bis </a:t>
            </a:r>
            <a:r>
              <a:rPr lang="de-DE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14. März 2025 </a:t>
            </a: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Kontakt mit uns auf (telefonisch oder per E-Mail). 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F5629E1-9F41-FBBD-06F2-598785003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D18CF08-874F-BDB9-0C7E-AFD54591D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767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E33F2D-A311-6A4E-7570-4C769B0A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2500"/>
          </a:bodyPr>
          <a:lstStyle/>
          <a:p>
            <a:r>
              <a:rPr lang="de-DE" sz="3200" dirty="0">
                <a:latin typeface="Arial" pitchFamily="34" charset="0"/>
                <a:cs typeface="Arial" pitchFamily="34" charset="0"/>
              </a:rPr>
              <a:t>Gesetzliche Regelungen</a:t>
            </a:r>
            <a:br>
              <a:rPr lang="de-DE" sz="2800" b="1" dirty="0">
                <a:latin typeface="Arial" pitchFamily="34" charset="0"/>
                <a:cs typeface="Arial" pitchFamily="34" charset="0"/>
              </a:rPr>
            </a:br>
            <a:r>
              <a:rPr lang="de-DE" sz="1800" dirty="0">
                <a:latin typeface="Arial" pitchFamily="34" charset="0"/>
                <a:cs typeface="Arial" pitchFamily="34" charset="0"/>
              </a:rPr>
              <a:t>(nach Art. 37 </a:t>
            </a:r>
            <a:r>
              <a:rPr lang="de-DE" sz="1800" dirty="0" err="1">
                <a:latin typeface="Arial" pitchFamily="34" charset="0"/>
                <a:cs typeface="Arial" pitchFamily="34" charset="0"/>
              </a:rPr>
              <a:t>BayEUG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D0FADE-C237-8300-1561-F2ED72E11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b="1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Einschulungskorridor</a:t>
            </a:r>
            <a:endParaRPr lang="de-DE" b="1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Für Kinder, die zwischen dem 1.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07.2019 und </a:t>
            </a: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30.09.2019 geboren sind, kann der Schuleintritt auf Antrag der Eltern um 1 Jahr verschoben werden  </a:t>
            </a:r>
            <a:r>
              <a:rPr lang="de-DE" sz="2400" b="1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Meldefrist: 10.04.2025</a:t>
            </a: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Das </a:t>
            </a: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Formular für die Inanspruchnahme des Einschulungskorridors ist bei Bedarf am Tag der Schuleinschreibung erhältlich. 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Gerne können Sie vorab schon Kontakt mit der Verwaltung aufnehmen.</a:t>
            </a:r>
            <a:endParaRPr lang="de-DE" sz="240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lnSpc>
                <a:spcPct val="150000"/>
              </a:lnSpc>
              <a:buNone/>
            </a:pPr>
            <a:endParaRPr lang="de-DE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C772BAC-BD78-15EB-66C6-C6CC2A550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FF2339-7920-4EE5-FAA4-ADEE3FA0A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9699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dirty="0">
                <a:latin typeface="Arial" pitchFamily="34" charset="0"/>
                <a:cs typeface="Arial" pitchFamily="34" charset="0"/>
              </a:rPr>
              <a:t>Gesetzliche Regelungen</a:t>
            </a:r>
            <a:br>
              <a:rPr lang="de-DE" sz="1800" b="1" dirty="0">
                <a:latin typeface="Arial" pitchFamily="34" charset="0"/>
                <a:cs typeface="Arial" pitchFamily="34" charset="0"/>
              </a:rPr>
            </a:br>
            <a:r>
              <a:rPr lang="de-DE" sz="1500" dirty="0">
                <a:latin typeface="Arial" pitchFamily="34" charset="0"/>
                <a:cs typeface="Arial" pitchFamily="34" charset="0"/>
              </a:rPr>
              <a:t>(nach Art. 37 </a:t>
            </a:r>
            <a:r>
              <a:rPr lang="de-DE" sz="1500" dirty="0" err="1">
                <a:latin typeface="Arial" pitchFamily="34" charset="0"/>
                <a:cs typeface="Arial" pitchFamily="34" charset="0"/>
              </a:rPr>
              <a:t>BayEUG</a:t>
            </a:r>
            <a:r>
              <a:rPr lang="de-DE" sz="1500" dirty="0">
                <a:latin typeface="Arial" pitchFamily="34" charset="0"/>
                <a:cs typeface="Arial" pitchFamily="34" charset="0"/>
              </a:rPr>
              <a:t>)</a:t>
            </a:r>
            <a:endParaRPr lang="de-DE" sz="15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4949" y="1493300"/>
            <a:ext cx="7782267" cy="486305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Vorzeitiger Schulbesuch auf Antrag</a:t>
            </a:r>
          </a:p>
          <a:p>
            <a:pPr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Kinder, die zwischen dem 1.10.2019 und 31.12.2019 geboren sind, können auf </a:t>
            </a:r>
            <a:r>
              <a:rPr lang="de-DE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Antrag der Eltern </a:t>
            </a: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eingeschult werden. </a:t>
            </a:r>
            <a:endParaRPr lang="de-DE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Kinder, die ab dem 01.01.2020 geboren sind, können auf </a:t>
            </a:r>
            <a:r>
              <a:rPr lang="de-DE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Antrag der Eltern</a:t>
            </a: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2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und</a:t>
            </a: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einem </a:t>
            </a:r>
            <a:r>
              <a:rPr lang="de-DE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schulpsychologischen Gutachten </a:t>
            </a: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vorzeitig eingeschult werden. </a:t>
            </a:r>
            <a:endParaRPr lang="de-DE" sz="220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Melden Sie sich bis zum </a:t>
            </a:r>
            <a:r>
              <a:rPr lang="de-DE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26.02.2025 </a:t>
            </a: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telefonisch im Sekretariat.</a:t>
            </a:r>
          </a:p>
          <a:p>
            <a:endParaRPr lang="de-DE" sz="1725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558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000" dirty="0">
                <a:latin typeface="Arial" pitchFamily="34" charset="0"/>
                <a:cs typeface="Arial" pitchFamily="34" charset="0"/>
              </a:rPr>
              <a:t>Gesetzliche Regelungen</a:t>
            </a:r>
            <a:br>
              <a:rPr lang="de-DE" sz="3300" dirty="0">
                <a:latin typeface="Arial" pitchFamily="34" charset="0"/>
                <a:cs typeface="Arial" pitchFamily="34" charset="0"/>
              </a:rPr>
            </a:br>
            <a:r>
              <a:rPr lang="de-DE" sz="1650" dirty="0">
                <a:latin typeface="Arial" pitchFamily="34" charset="0"/>
                <a:cs typeface="Arial" pitchFamily="34" charset="0"/>
              </a:rPr>
              <a:t>(nach Art. 37 </a:t>
            </a:r>
            <a:r>
              <a:rPr lang="de-DE" sz="1650" dirty="0" err="1">
                <a:latin typeface="Arial" pitchFamily="34" charset="0"/>
                <a:cs typeface="Arial" pitchFamily="34" charset="0"/>
              </a:rPr>
              <a:t>BayEUG</a:t>
            </a:r>
            <a:r>
              <a:rPr lang="de-DE" sz="1650" dirty="0">
                <a:latin typeface="Arial" pitchFamily="34" charset="0"/>
                <a:cs typeface="Arial" pitchFamily="34" charset="0"/>
              </a:rPr>
              <a:t>)</a:t>
            </a:r>
            <a:endParaRPr lang="de-DE" sz="165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9156" y="1467834"/>
            <a:ext cx="7625687" cy="4888518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de-DE" sz="4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Religionsunterricht</a:t>
            </a:r>
          </a:p>
          <a:p>
            <a:pPr>
              <a:lnSpc>
                <a:spcPct val="170000"/>
              </a:lnSpc>
            </a:pPr>
            <a:r>
              <a:rPr lang="de-DE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 Tag der Schuleinschreibung wird auch über den Religions- oder Ethikunterricht verbindlich entschieden.</a:t>
            </a:r>
          </a:p>
          <a:p>
            <a:pPr>
              <a:lnSpc>
                <a:spcPct val="170000"/>
              </a:lnSpc>
            </a:pPr>
            <a:r>
              <a:rPr lang="de-DE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Katholisch getaufte Kinder besuchen den katholischen RU, evangelisch getaufte den evangelischen.</a:t>
            </a:r>
          </a:p>
          <a:p>
            <a:pPr>
              <a:lnSpc>
                <a:spcPct val="170000"/>
              </a:lnSpc>
            </a:pPr>
            <a:r>
              <a:rPr lang="de-DE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Alle anderen Kinder wählen zwischen Ethik oder kath./ev. Religion. Die Teilnahme für den Religionsunterricht erfolgt hierbei auf Antrag für die gesamte Grundschulzeit.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621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0092" y="81845"/>
            <a:ext cx="7329510" cy="99411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3000" dirty="0"/>
              <a:t>4. Tag der Schuleinschreibung</a:t>
            </a:r>
            <a:endParaRPr lang="de-DE" sz="4050" dirty="0"/>
          </a:p>
        </p:txBody>
      </p:sp>
      <p:sp>
        <p:nvSpPr>
          <p:cNvPr id="11" name="Untertitel 2"/>
          <p:cNvSpPr>
            <a:spLocks noGrp="1"/>
          </p:cNvSpPr>
          <p:nvPr>
            <p:ph idx="1"/>
          </p:nvPr>
        </p:nvSpPr>
        <p:spPr>
          <a:xfrm>
            <a:off x="1229342" y="1587000"/>
            <a:ext cx="6868690" cy="4769352"/>
          </a:xfrm>
        </p:spPr>
        <p:txBody>
          <a:bodyPr>
            <a:normAutofit/>
          </a:bodyPr>
          <a:lstStyle/>
          <a:p>
            <a:pPr marL="428625" indent="-428625" algn="ctr">
              <a:lnSpc>
                <a:spcPct val="150000"/>
              </a:lnSpc>
              <a:buNone/>
            </a:pPr>
            <a:r>
              <a:rPr lang="de-DE" sz="2600" b="1" dirty="0">
                <a:solidFill>
                  <a:srgbClr val="C00000"/>
                </a:solidFill>
              </a:rPr>
              <a:t>Dienstag, 25. März 2025</a:t>
            </a:r>
          </a:p>
          <a:p>
            <a:pPr marL="428625" indent="-428625" algn="ctr">
              <a:lnSpc>
                <a:spcPct val="150000"/>
              </a:lnSpc>
              <a:buNone/>
            </a:pPr>
            <a:r>
              <a:rPr lang="de-DE" sz="2600" b="1" dirty="0">
                <a:solidFill>
                  <a:srgbClr val="C00000"/>
                </a:solidFill>
              </a:rPr>
              <a:t>13:30 Uhr bis 15:30 Uhr</a:t>
            </a:r>
            <a:endParaRPr lang="de-DE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28625" indent="-428625">
              <a:lnSpc>
                <a:spcPct val="150000"/>
              </a:lnSpc>
              <a:buFont typeface="Wingdings"/>
              <a:buChar char="à"/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Bitte kommen Sie zu der angegebenen Uhrzeit, die Ihnen im Anschreiben mitgeteilt wurde.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989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3000" dirty="0"/>
              <a:t>Tag der Schuleinschreibung: Ablauf</a:t>
            </a:r>
          </a:p>
        </p:txBody>
      </p:sp>
      <p:sp>
        <p:nvSpPr>
          <p:cNvPr id="11" name="Untertitel 2"/>
          <p:cNvSpPr>
            <a:spLocks noGrp="1"/>
          </p:cNvSpPr>
          <p:nvPr>
            <p:ph idx="1"/>
          </p:nvPr>
        </p:nvSpPr>
        <p:spPr>
          <a:xfrm>
            <a:off x="259554" y="1336493"/>
            <a:ext cx="8624891" cy="5384981"/>
          </a:xfrm>
        </p:spPr>
        <p:txBody>
          <a:bodyPr>
            <a:normAutofit fontScale="85000" lnSpcReduction="10000"/>
          </a:bodyPr>
          <a:lstStyle/>
          <a:p>
            <a:pPr marL="571500" indent="-571500" algn="l">
              <a:lnSpc>
                <a:spcPct val="150000"/>
              </a:lnSpc>
              <a:buNone/>
            </a:pP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Bitte halten Sie sich am 25. März an folgende Reihenfolge:</a:t>
            </a:r>
          </a:p>
          <a:p>
            <a:pPr marL="571500" indent="-571500" algn="l">
              <a:lnSpc>
                <a:spcPct val="150000"/>
              </a:lnSpc>
              <a:buFont typeface="+mj-lt"/>
              <a:buAutoNum type="arabicPeriod"/>
            </a:pP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Anmeldung in der Aula </a:t>
            </a:r>
          </a:p>
          <a:p>
            <a:pPr marL="571500" indent="-571500" algn="l">
              <a:lnSpc>
                <a:spcPct val="150000"/>
              </a:lnSpc>
              <a:buFont typeface="+mj-lt"/>
              <a:buAutoNum type="arabicPeriod"/>
            </a:pP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Ihr Kind wartet dort, bis es von einer Lehrkraft zusammen mit anderen Kindern abgeholt wird und das „Schulspiel“ durchläuft. </a:t>
            </a:r>
          </a:p>
          <a:p>
            <a:pPr marL="571500" indent="-571500" algn="l">
              <a:lnSpc>
                <a:spcPct val="150000"/>
              </a:lnSpc>
              <a:buFont typeface="+mj-lt"/>
              <a:buAutoNum type="arabicPeriod"/>
            </a:pP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Sie erledigen währenddessen die Einschreibung im 1. Stock (ohne Kind) und nehmen anschließend im Wartebereich im 1. Stock Ihr Kind wieder in Empfang.</a:t>
            </a:r>
          </a:p>
          <a:p>
            <a:pPr marL="571500" indent="-571500" algn="l">
              <a:lnSpc>
                <a:spcPct val="150000"/>
              </a:lnSpc>
              <a:buFont typeface="+mj-lt"/>
              <a:buAutoNum type="arabicPeriod"/>
            </a:pPr>
            <a:r>
              <a:rPr lang="de-D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Dort erhalten Sie auch ein kurzes Feedback.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388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3000" dirty="0"/>
              <a:t>Was erwartet Sie?</a:t>
            </a: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508211" y="1346788"/>
            <a:ext cx="8229600" cy="53140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56895" indent="-556895">
              <a:lnSpc>
                <a:spcPct val="150000"/>
              </a:lnSpc>
              <a:buFont typeface="+mj-lt"/>
              <a:buAutoNum type="arabicPeriod"/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Die Grundschule Bergkirchen stellt sich vor</a:t>
            </a:r>
            <a:endParaRPr lang="en-US" sz="2300" dirty="0"/>
          </a:p>
          <a:p>
            <a:pPr marL="556895" indent="-556895">
              <a:lnSpc>
                <a:spcPct val="150000"/>
              </a:lnSpc>
              <a:buFont typeface="+mj-lt"/>
              <a:buAutoNum type="arabicPeriod"/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Übergang Kindergarten - Schule: Was sind die Voraussetzungen für einen erfolgreichen Schulstart und wie können Sie Ihr Kind unterstützen?</a:t>
            </a:r>
            <a:endParaRPr lang="de-DE" sz="2300" dirty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marL="556895" indent="-556895">
              <a:lnSpc>
                <a:spcPct val="150000"/>
              </a:lnSpc>
              <a:buAutoNum type="arabicPeriod"/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Gesetzliche Regelungen zu Einschulung, Korridor, Zurückstellung, Religionsunterricht</a:t>
            </a:r>
            <a:endParaRPr lang="de-DE" sz="2300" dirty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  <a:p>
            <a:pPr marL="556895" indent="-556895">
              <a:lnSpc>
                <a:spcPct val="150000"/>
              </a:lnSpc>
              <a:buAutoNum type="arabicPeriod"/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Tag der Schuleinschreibung</a:t>
            </a:r>
          </a:p>
          <a:p>
            <a:pPr marL="556895" indent="-556895">
              <a:lnSpc>
                <a:spcPct val="150000"/>
              </a:lnSpc>
              <a:buAutoNum type="arabicPeriod"/>
            </a:pPr>
            <a:r>
              <a:rPr lang="de-DE" sz="23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Noch Fragen?</a:t>
            </a:r>
          </a:p>
          <a:p>
            <a:pPr marL="0" indent="0">
              <a:lnSpc>
                <a:spcPct val="150000"/>
              </a:lnSpc>
              <a:buNone/>
            </a:pPr>
            <a:endParaRPr lang="de-DE" sz="2300" dirty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55980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3000" dirty="0"/>
              <a:t>Tag der Schuleinschreibung</a:t>
            </a:r>
            <a:endParaRPr lang="de-DE" sz="4050" dirty="0"/>
          </a:p>
        </p:txBody>
      </p:sp>
      <p:sp>
        <p:nvSpPr>
          <p:cNvPr id="11" name="Untertitel 2"/>
          <p:cNvSpPr>
            <a:spLocks noGrp="1"/>
          </p:cNvSpPr>
          <p:nvPr>
            <p:ph idx="1"/>
          </p:nvPr>
        </p:nvSpPr>
        <p:spPr>
          <a:xfrm>
            <a:off x="599845" y="1223586"/>
            <a:ext cx="7944310" cy="5634413"/>
          </a:xfrm>
        </p:spPr>
        <p:txBody>
          <a:bodyPr>
            <a:noAutofit/>
          </a:bodyPr>
          <a:lstStyle/>
          <a:p>
            <a:pPr marL="428625" indent="-428625">
              <a:lnSpc>
                <a:spcPct val="150000"/>
              </a:lnSpc>
              <a:buNone/>
            </a:pPr>
            <a:r>
              <a:rPr lang="de-DE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Das müssen Sie mitbringen:</a:t>
            </a:r>
          </a:p>
          <a:p>
            <a:pPr marL="428625" indent="-428625"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Ihr Kind (auch wenn Sie den Einschulungskorridor nutzen, oder eine Zurückstellung beantragen, bitte mit dem Kind vorbeikommen) </a:t>
            </a:r>
          </a:p>
          <a:p>
            <a:pPr marL="428625" indent="-428625"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Stammbuch – Geburtsurkunde</a:t>
            </a:r>
          </a:p>
          <a:p>
            <a:pPr marL="428625" indent="-428625"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bei Alleinerziehenden: Sorgerechtsbeschluss</a:t>
            </a:r>
          </a:p>
          <a:p>
            <a:pPr marL="428625" indent="-428625"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ausländische Mitbürger: Kopie des Passes</a:t>
            </a:r>
          </a:p>
          <a:p>
            <a:pPr marL="428625" indent="-428625">
              <a:lnSpc>
                <a:spcPct val="150000"/>
              </a:lnSpc>
            </a:pPr>
            <a:r>
              <a:rPr lang="de-DE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bei Kindern, die im Jahr 2024 zurückgestellt wurden, den Zurückstellungsbescheid</a:t>
            </a:r>
          </a:p>
          <a:p>
            <a:pPr marL="428625" indent="-428625">
              <a:lnSpc>
                <a:spcPct val="150000"/>
              </a:lnSpc>
              <a:buNone/>
            </a:pPr>
            <a:r>
              <a:rPr lang="de-DE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Das Kind muss immer an der Sprengelschule angemeldet werden!</a:t>
            </a:r>
            <a:endParaRPr lang="de-D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342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3000" dirty="0"/>
              <a:t>5. Noch Fragen?</a:t>
            </a:r>
            <a:endParaRPr lang="de-DE" sz="4050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21</a:t>
            </a:fld>
            <a:endParaRPr lang="de-DE"/>
          </a:p>
        </p:txBody>
      </p:sp>
      <p:pic>
        <p:nvPicPr>
          <p:cNvPr id="10242" name="Picture 2" descr="https://www.gossenmetrawatt.com/resources/resources/images/import/frage.gi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547" y="2961931"/>
            <a:ext cx="4556756" cy="318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AF25862-4C77-479D-BC2A-4BDFCCEB944E}"/>
              </a:ext>
            </a:extLst>
          </p:cNvPr>
          <p:cNvSpPr txBox="1"/>
          <p:nvPr/>
        </p:nvSpPr>
        <p:spPr>
          <a:xfrm>
            <a:off x="282802" y="1686331"/>
            <a:ext cx="4072109" cy="1420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dirty="0"/>
              <a:t>Wenden Sie sich vertrauensvoll an die Erzieher im Kindergarten. 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Sie kennen Ihr Kind am besten!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326185B-663A-41DA-B905-7B21689A788F}"/>
              </a:ext>
            </a:extLst>
          </p:cNvPr>
          <p:cNvSpPr txBox="1"/>
          <p:nvPr/>
        </p:nvSpPr>
        <p:spPr>
          <a:xfrm>
            <a:off x="5631124" y="1616436"/>
            <a:ext cx="3302367" cy="1881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000" dirty="0"/>
              <a:t>Rufen Sie uns an: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Grund- und Mittelschule Bergkirchen</a:t>
            </a:r>
          </a:p>
          <a:p>
            <a:pPr>
              <a:lnSpc>
                <a:spcPct val="150000"/>
              </a:lnSpc>
            </a:pPr>
            <a:r>
              <a:rPr lang="de-DE" sz="2000" dirty="0"/>
              <a:t>Sekretariat: 08131/ 36600</a:t>
            </a:r>
          </a:p>
        </p:txBody>
      </p:sp>
    </p:spTree>
    <p:extLst>
      <p:ext uri="{BB962C8B-B14F-4D97-AF65-F5344CB8AC3E}">
        <p14:creationId xmlns:p14="http://schemas.microsoft.com/office/powerpoint/2010/main" val="285246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854DE19-BAEE-2B3C-A7CE-EA512ABF9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7627"/>
            <a:ext cx="7329510" cy="994117"/>
          </a:xfrm>
        </p:spPr>
        <p:txBody>
          <a:bodyPr>
            <a:normAutofit/>
          </a:bodyPr>
          <a:lstStyle/>
          <a:p>
            <a:r>
              <a:rPr lang="en-US" sz="3000" dirty="0"/>
              <a:t>1. Die Schule </a:t>
            </a:r>
            <a:r>
              <a:rPr lang="en-US" sz="3000" dirty="0" err="1"/>
              <a:t>Bergkirchen</a:t>
            </a:r>
            <a:r>
              <a:rPr lang="en-US" sz="3000" dirty="0"/>
              <a:t> </a:t>
            </a:r>
            <a:r>
              <a:rPr lang="en-US" sz="3000" dirty="0" err="1"/>
              <a:t>stellt</a:t>
            </a:r>
            <a:r>
              <a:rPr lang="en-US" sz="3000" dirty="0"/>
              <a:t> </a:t>
            </a:r>
            <a:r>
              <a:rPr lang="en-US" sz="3000" dirty="0" err="1"/>
              <a:t>sich</a:t>
            </a:r>
            <a:r>
              <a:rPr lang="en-US" sz="3000" dirty="0"/>
              <a:t> </a:t>
            </a:r>
            <a:r>
              <a:rPr lang="en-US" sz="3000" dirty="0" err="1"/>
              <a:t>vor</a:t>
            </a:r>
            <a:endParaRPr lang="en-US" sz="30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C2CE874-0785-B09A-DA3D-2D4369D50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7371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Die </a:t>
            </a:r>
            <a:r>
              <a:rPr lang="en-US" dirty="0" err="1">
                <a:solidFill>
                  <a:schemeClr val="tx2"/>
                </a:solidFill>
              </a:rPr>
              <a:t>Grundschule</a:t>
            </a:r>
            <a:r>
              <a:rPr lang="en-US" dirty="0">
                <a:solidFill>
                  <a:schemeClr val="tx2"/>
                </a:solidFill>
              </a:rPr>
              <a:t> in Bergkirchen </a:t>
            </a:r>
            <a:r>
              <a:rPr lang="en-US" dirty="0" err="1">
                <a:solidFill>
                  <a:schemeClr val="tx2"/>
                </a:solidFill>
              </a:rPr>
              <a:t>ist</a:t>
            </a:r>
            <a:r>
              <a:rPr lang="en-US" dirty="0">
                <a:solidFill>
                  <a:schemeClr val="tx2"/>
                </a:solidFill>
              </a:rPr>
              <a:t> in der Regel </a:t>
            </a:r>
            <a:r>
              <a:rPr lang="en-US" dirty="0" err="1">
                <a:solidFill>
                  <a:schemeClr val="tx2"/>
                </a:solidFill>
              </a:rPr>
              <a:t>dreizügig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r>
              <a:rPr lang="en-US" dirty="0" err="1">
                <a:solidFill>
                  <a:schemeClr val="tx2"/>
                </a:solidFill>
              </a:rPr>
              <a:t>Momentan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besuchen</a:t>
            </a:r>
            <a:r>
              <a:rPr lang="en-US" dirty="0">
                <a:solidFill>
                  <a:schemeClr val="tx2"/>
                </a:solidFill>
              </a:rPr>
              <a:t> 316 </a:t>
            </a:r>
            <a:r>
              <a:rPr lang="en-US" dirty="0" err="1">
                <a:solidFill>
                  <a:schemeClr val="tx2"/>
                </a:solidFill>
              </a:rPr>
              <a:t>Schülerinnen</a:t>
            </a:r>
            <a:r>
              <a:rPr lang="en-US" dirty="0">
                <a:solidFill>
                  <a:schemeClr val="tx2"/>
                </a:solidFill>
              </a:rPr>
              <a:t> und </a:t>
            </a:r>
            <a:r>
              <a:rPr lang="en-US" dirty="0" err="1">
                <a:solidFill>
                  <a:schemeClr val="tx2"/>
                </a:solidFill>
              </a:rPr>
              <a:t>Schüler</a:t>
            </a:r>
            <a:r>
              <a:rPr lang="en-US" dirty="0">
                <a:solidFill>
                  <a:schemeClr val="tx2"/>
                </a:solidFill>
              </a:rPr>
              <a:t> die </a:t>
            </a:r>
            <a:r>
              <a:rPr lang="en-US" dirty="0" err="1">
                <a:solidFill>
                  <a:schemeClr val="tx2"/>
                </a:solidFill>
              </a:rPr>
              <a:t>Grundschule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r>
              <a:rPr lang="en-US" dirty="0" err="1">
                <a:solidFill>
                  <a:schemeClr val="tx2"/>
                </a:solidFill>
              </a:rPr>
              <a:t>Außerdem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haben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wir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eine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einzügige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Mittelschule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inkl</a:t>
            </a:r>
            <a:r>
              <a:rPr lang="en-US" dirty="0">
                <a:solidFill>
                  <a:schemeClr val="tx2"/>
                </a:solidFill>
              </a:rPr>
              <a:t>. </a:t>
            </a:r>
            <a:r>
              <a:rPr lang="en-US" dirty="0" err="1">
                <a:solidFill>
                  <a:schemeClr val="tx2"/>
                </a:solidFill>
              </a:rPr>
              <a:t>einer</a:t>
            </a:r>
            <a:r>
              <a:rPr lang="en-US" dirty="0">
                <a:solidFill>
                  <a:schemeClr val="tx2"/>
                </a:solidFill>
              </a:rPr>
              <a:t> M10 </a:t>
            </a:r>
            <a:r>
              <a:rPr lang="en-US" dirty="0" err="1">
                <a:solidFill>
                  <a:schemeClr val="tx2"/>
                </a:solidFill>
              </a:rPr>
              <a:t>mit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insgesamt</a:t>
            </a:r>
            <a:r>
              <a:rPr lang="en-US" dirty="0">
                <a:solidFill>
                  <a:schemeClr val="tx2"/>
                </a:solidFill>
              </a:rPr>
              <a:t> 126 </a:t>
            </a:r>
            <a:r>
              <a:rPr lang="en-US" dirty="0" err="1">
                <a:solidFill>
                  <a:schemeClr val="tx2"/>
                </a:solidFill>
              </a:rPr>
              <a:t>Schülerinnen</a:t>
            </a:r>
            <a:r>
              <a:rPr lang="en-US" dirty="0">
                <a:solidFill>
                  <a:schemeClr val="tx2"/>
                </a:solidFill>
              </a:rPr>
              <a:t> und </a:t>
            </a:r>
            <a:r>
              <a:rPr lang="en-US" dirty="0" err="1">
                <a:solidFill>
                  <a:schemeClr val="tx2"/>
                </a:solidFill>
              </a:rPr>
              <a:t>Schülern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F12FF59-6018-A159-F7A8-E848D37FA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Grund- und Mittelschule Bergkirchen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775E262-58F5-D042-9706-C0718DB2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8299A713-2F0C-4E0C-A5AB-21F3592B7C33}" type="slidenum">
              <a:rPr lang="de-DE" smtClean="0"/>
              <a:pPr>
                <a:spcAft>
                  <a:spcPts val="600"/>
                </a:spcAft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6082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18678B-7FE6-45F1-A702-04C79188B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Die Schule </a:t>
            </a:r>
            <a:r>
              <a:rPr lang="en-US" sz="3000" dirty="0" err="1"/>
              <a:t>Bergkirchen</a:t>
            </a:r>
            <a:r>
              <a:rPr lang="en-US" sz="3000" dirty="0"/>
              <a:t> </a:t>
            </a:r>
            <a:r>
              <a:rPr lang="en-US" sz="3000" dirty="0" err="1"/>
              <a:t>stellt</a:t>
            </a:r>
            <a:r>
              <a:rPr lang="en-US" sz="3000" dirty="0"/>
              <a:t> </a:t>
            </a:r>
            <a:r>
              <a:rPr lang="en-US" sz="3000" dirty="0" err="1"/>
              <a:t>sich</a:t>
            </a:r>
            <a:r>
              <a:rPr lang="en-US" sz="3000" dirty="0"/>
              <a:t> </a:t>
            </a:r>
            <a:r>
              <a:rPr lang="en-US" sz="3000" dirty="0" err="1"/>
              <a:t>vor</a:t>
            </a:r>
            <a:r>
              <a:rPr lang="en-US" sz="3000" dirty="0"/>
              <a:t>: </a:t>
            </a:r>
            <a:r>
              <a:rPr lang="en-US" sz="3000" dirty="0" err="1"/>
              <a:t>Unterrichtszeiten</a:t>
            </a:r>
            <a:endParaRPr lang="de-DE" sz="30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848A49-B7B8-4CC7-9B9E-ED6858212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6597"/>
            <a:ext cx="8229600" cy="521998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de-DE" sz="2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Unterrichtsbeginn: 8.15 Uhr 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Morgenaufsicht ab 7.30 Uhr</a:t>
            </a:r>
          </a:p>
          <a:p>
            <a:pPr>
              <a:lnSpc>
                <a:spcPct val="120000"/>
              </a:lnSpc>
            </a:pPr>
            <a:r>
              <a:rPr lang="de-DE" sz="2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Unterrichtszeiten in der 1. Klasse: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24 Schulstunden</a:t>
            </a:r>
          </a:p>
          <a:p>
            <a:pPr marL="400050" lvl="1" indent="0">
              <a:lnSpc>
                <a:spcPct val="120000"/>
              </a:lnSpc>
              <a:buNone/>
            </a:pP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Dabei sind in der Regel 1-2 kurze Tage mit dem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Unterrichtsende um 11.25 Uhr enthalten.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4043B6E-BA38-4654-B4A1-FC66CFE9E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767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18678B-7FE6-45F1-A702-04C79188B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6590"/>
            <a:ext cx="7049530" cy="834307"/>
          </a:xfrm>
        </p:spPr>
        <p:txBody>
          <a:bodyPr>
            <a:noAutofit/>
          </a:bodyPr>
          <a:lstStyle/>
          <a:p>
            <a:r>
              <a:rPr lang="en-US" sz="3000" dirty="0"/>
              <a:t>Die Schule </a:t>
            </a:r>
            <a:r>
              <a:rPr lang="en-US" sz="3000" dirty="0" err="1"/>
              <a:t>Bergkirchen</a:t>
            </a:r>
            <a:r>
              <a:rPr lang="en-US" sz="3000" dirty="0"/>
              <a:t> </a:t>
            </a:r>
            <a:r>
              <a:rPr lang="en-US" sz="3000" dirty="0" err="1"/>
              <a:t>stellt</a:t>
            </a:r>
            <a:r>
              <a:rPr lang="en-US" sz="3000" dirty="0"/>
              <a:t> </a:t>
            </a:r>
            <a:r>
              <a:rPr lang="en-US" sz="3000" dirty="0" err="1"/>
              <a:t>sich</a:t>
            </a:r>
            <a:r>
              <a:rPr lang="en-US" sz="3000" dirty="0"/>
              <a:t> </a:t>
            </a:r>
            <a:r>
              <a:rPr lang="en-US" sz="3000" dirty="0" err="1"/>
              <a:t>vor</a:t>
            </a:r>
            <a:r>
              <a:rPr lang="en-US" sz="3000" dirty="0"/>
              <a:t>: </a:t>
            </a:r>
            <a:r>
              <a:rPr lang="en-US" sz="3000" dirty="0" err="1"/>
              <a:t>Unterrichtszeiten</a:t>
            </a:r>
            <a:endParaRPr lang="de-DE" sz="30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848A49-B7B8-4CC7-9B9E-ED6858212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364" y="1746557"/>
            <a:ext cx="8363272" cy="38450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de-DE" sz="27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Pausen:</a:t>
            </a:r>
            <a:r>
              <a:rPr lang="de-DE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Kleine Pause (Essenspause): 9.45 Uhr – 9.55 Uhr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Große Pause (Hofpause): 11.25 Uhr – 11.45 Uhr</a:t>
            </a:r>
          </a:p>
          <a:p>
            <a:endParaRPr lang="de-DE" sz="27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E0AD1FD-9F32-4F0F-BAA5-E1ECE4A8D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4043B6E-BA38-4654-B4A1-FC66CFE9E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271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6424" y="136523"/>
            <a:ext cx="7627675" cy="994117"/>
          </a:xfrm>
        </p:spPr>
        <p:txBody>
          <a:bodyPr anchor="ctr">
            <a:noAutofit/>
          </a:bodyPr>
          <a:lstStyle/>
          <a:p>
            <a:r>
              <a:rPr lang="de-DE" sz="2800" dirty="0"/>
              <a:t>2. Übergang Kindergarten-Schule: </a:t>
            </a:r>
            <a:br>
              <a:rPr lang="de-DE" sz="2800" dirty="0"/>
            </a:br>
            <a:r>
              <a:rPr lang="de-DE" sz="2800" dirty="0"/>
              <a:t>Was verändert sich? Ein beispielhafter Einblick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fld id="{8299A713-2F0C-4E0C-A5AB-21F3592B7C33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BE675A9-9623-475D-ADDB-8516E561EDEA}"/>
              </a:ext>
            </a:extLst>
          </p:cNvPr>
          <p:cNvSpPr txBox="1"/>
          <p:nvPr/>
        </p:nvSpPr>
        <p:spPr>
          <a:xfrm>
            <a:off x="0" y="1314407"/>
            <a:ext cx="3928388" cy="5224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u="sng" dirty="0">
                <a:solidFill>
                  <a:schemeClr val="tx2"/>
                </a:solidFill>
              </a:rPr>
              <a:t>Kindergarten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flexibler Beginn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freie Zeiteinteilung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Weg zum Kindergarten in Begleitung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freies Spiel, viel Bewegung möglich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spielerisches Lernen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kein Leistungsdruck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1350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7F6B5DF7-9A4A-4EA7-A118-51A49CA21FE4}"/>
              </a:ext>
            </a:extLst>
          </p:cNvPr>
          <p:cNvSpPr txBox="1"/>
          <p:nvPr/>
        </p:nvSpPr>
        <p:spPr>
          <a:xfrm>
            <a:off x="3552568" y="1327097"/>
            <a:ext cx="55914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u="sng" dirty="0">
                <a:solidFill>
                  <a:schemeClr val="tx2"/>
                </a:solidFill>
              </a:rPr>
              <a:t>Schule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Pünktlicher Unterrichtsbeginn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fester Stundenplan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Weg zur Schule soll eigenverantwortlich gemeistert werden, viele Kinder fahren mit dem Bus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längere Zeit still sitzen, weniger Bewegung möglich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vorgegebene Unterrichtsinhalte, die eingeübt werden müssen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de-DE" sz="2000" dirty="0">
              <a:solidFill>
                <a:schemeClr val="tx2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/>
                </a:solidFill>
              </a:rPr>
              <a:t>gewisse Anforderungen werden nun gestellt: Arbeitshaltung, Organisation der Materialien, …</a:t>
            </a:r>
          </a:p>
        </p:txBody>
      </p:sp>
    </p:spTree>
    <p:extLst>
      <p:ext uri="{BB962C8B-B14F-4D97-AF65-F5344CB8AC3E}">
        <p14:creationId xmlns:p14="http://schemas.microsoft.com/office/powerpoint/2010/main" val="1914980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6DB8F-23B5-480D-8C92-5DA799EB9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000" dirty="0"/>
              <a:t>Voraussetzungen für einen erfolgreichen Schulstart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740651F-FF5F-4ACC-B4A5-76D512961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Grund- und Mittelschule Bergkirchen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9F40D45-DDD1-48F0-A5C8-6DC02B1E4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57900" y="5635722"/>
            <a:ext cx="1600200" cy="273844"/>
          </a:xfrm>
        </p:spPr>
        <p:txBody>
          <a:bodyPr/>
          <a:lstStyle/>
          <a:p>
            <a:fld id="{8299A713-2F0C-4E0C-A5AB-21F3592B7C33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B9CBE09-DC94-46E0-9098-9AE30E6BA69E}"/>
              </a:ext>
            </a:extLst>
          </p:cNvPr>
          <p:cNvSpPr/>
          <p:nvPr/>
        </p:nvSpPr>
        <p:spPr>
          <a:xfrm>
            <a:off x="3002581" y="1797871"/>
            <a:ext cx="3136876" cy="1350947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100" dirty="0">
                <a:solidFill>
                  <a:sysClr val="windowText" lastClr="000000"/>
                </a:solidFill>
              </a:rPr>
              <a:t>Schulfähigkeit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9D0F68F8-356F-4F5E-B0C2-2BD1AA65044D}"/>
              </a:ext>
            </a:extLst>
          </p:cNvPr>
          <p:cNvSpPr/>
          <p:nvPr/>
        </p:nvSpPr>
        <p:spPr>
          <a:xfrm>
            <a:off x="1247110" y="2549276"/>
            <a:ext cx="1944217" cy="1759448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Selbstständigkeit</a:t>
            </a:r>
          </a:p>
          <a:p>
            <a:pPr algn="ctr"/>
            <a:endParaRPr lang="de-DE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687FDE4D-B096-4009-8399-54E1BA97BDB9}"/>
              </a:ext>
            </a:extLst>
          </p:cNvPr>
          <p:cNvSpPr/>
          <p:nvPr/>
        </p:nvSpPr>
        <p:spPr>
          <a:xfrm>
            <a:off x="2453042" y="4020093"/>
            <a:ext cx="1944216" cy="1735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Körperliche Voraus-setzungen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E253A41D-E2BA-412F-98F8-B1092984E6D2}"/>
              </a:ext>
            </a:extLst>
          </p:cNvPr>
          <p:cNvSpPr/>
          <p:nvPr/>
        </p:nvSpPr>
        <p:spPr>
          <a:xfrm>
            <a:off x="4644570" y="4020092"/>
            <a:ext cx="1944216" cy="173579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Kognitive Voraus-setzungen</a:t>
            </a:r>
          </a:p>
        </p:txBody>
      </p:sp>
      <p:sp>
        <p:nvSpPr>
          <p:cNvPr id="20" name="Inhaltsplatzhalter 19">
            <a:extLst>
              <a:ext uri="{FF2B5EF4-FFF2-40B4-BE49-F238E27FC236}">
                <a16:creationId xmlns:a16="http://schemas.microsoft.com/office/drawing/2014/main" id="{FA22D5B4-52FC-4FE9-8D1A-12B95FA06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707" y="2554886"/>
            <a:ext cx="2004696" cy="17594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e-DE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Sozial-emotionale Voraus-setzungen</a:t>
            </a:r>
          </a:p>
        </p:txBody>
      </p:sp>
      <p:sp>
        <p:nvSpPr>
          <p:cNvPr id="21" name="Pfeil: nach links 20">
            <a:extLst>
              <a:ext uri="{FF2B5EF4-FFF2-40B4-BE49-F238E27FC236}">
                <a16:creationId xmlns:a16="http://schemas.microsoft.com/office/drawing/2014/main" id="{3E0A5D90-850C-4E20-8FD5-26F1FAC26B66}"/>
              </a:ext>
            </a:extLst>
          </p:cNvPr>
          <p:cNvSpPr/>
          <p:nvPr/>
        </p:nvSpPr>
        <p:spPr>
          <a:xfrm rot="9215337">
            <a:off x="3216221" y="2966543"/>
            <a:ext cx="509840" cy="216024"/>
          </a:xfrm>
          <a:prstGeom prst="leftArrow">
            <a:avLst/>
          </a:prstGeom>
          <a:solidFill>
            <a:srgbClr val="FFFF6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  <p:sp>
        <p:nvSpPr>
          <p:cNvPr id="22" name="Pfeil: nach links 21">
            <a:extLst>
              <a:ext uri="{FF2B5EF4-FFF2-40B4-BE49-F238E27FC236}">
                <a16:creationId xmlns:a16="http://schemas.microsoft.com/office/drawing/2014/main" id="{8E578E2D-54C1-49F4-8311-F6B6D1C723CE}"/>
              </a:ext>
            </a:extLst>
          </p:cNvPr>
          <p:cNvSpPr/>
          <p:nvPr/>
        </p:nvSpPr>
        <p:spPr>
          <a:xfrm rot="6971438">
            <a:off x="3686013" y="3597407"/>
            <a:ext cx="509840" cy="216024"/>
          </a:xfrm>
          <a:prstGeom prst="leftArrow">
            <a:avLst/>
          </a:prstGeom>
          <a:solidFill>
            <a:srgbClr val="FFFF6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  <p:sp>
        <p:nvSpPr>
          <p:cNvPr id="23" name="Pfeil: nach links 22">
            <a:extLst>
              <a:ext uri="{FF2B5EF4-FFF2-40B4-BE49-F238E27FC236}">
                <a16:creationId xmlns:a16="http://schemas.microsoft.com/office/drawing/2014/main" id="{F744D34A-F97A-449B-9CF4-170D42312635}"/>
              </a:ext>
            </a:extLst>
          </p:cNvPr>
          <p:cNvSpPr/>
          <p:nvPr/>
        </p:nvSpPr>
        <p:spPr>
          <a:xfrm rot="3795717">
            <a:off x="4951730" y="3603180"/>
            <a:ext cx="509840" cy="216024"/>
          </a:xfrm>
          <a:prstGeom prst="leftArrow">
            <a:avLst/>
          </a:prstGeom>
          <a:solidFill>
            <a:srgbClr val="FFFF6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  <p:sp>
        <p:nvSpPr>
          <p:cNvPr id="24" name="Pfeil: nach links 23">
            <a:extLst>
              <a:ext uri="{FF2B5EF4-FFF2-40B4-BE49-F238E27FC236}">
                <a16:creationId xmlns:a16="http://schemas.microsoft.com/office/drawing/2014/main" id="{DE212A66-634E-4FCE-9CDA-D372DD8D31BA}"/>
              </a:ext>
            </a:extLst>
          </p:cNvPr>
          <p:cNvSpPr/>
          <p:nvPr/>
        </p:nvSpPr>
        <p:spPr>
          <a:xfrm rot="1714678">
            <a:off x="5420257" y="2973209"/>
            <a:ext cx="509840" cy="216024"/>
          </a:xfrm>
          <a:prstGeom prst="leftArrow">
            <a:avLst/>
          </a:prstGeom>
          <a:solidFill>
            <a:srgbClr val="FFFF66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 dirty="0"/>
          </a:p>
        </p:txBody>
      </p:sp>
    </p:spTree>
    <p:extLst>
      <p:ext uri="{BB962C8B-B14F-4D97-AF65-F5344CB8AC3E}">
        <p14:creationId xmlns:p14="http://schemas.microsoft.com/office/powerpoint/2010/main" val="1997216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8754E-4B32-4D70-8983-60A9735BE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000" dirty="0"/>
              <a:t>Voraussetzungen für einen erfolgreichen Schulstart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E0745F-9B8F-43D0-8A5A-9F9D92A8E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50633"/>
            <a:ext cx="8229600" cy="3394472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26C176B-BDF2-472D-A018-C02C26E0B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00832" y="5624514"/>
            <a:ext cx="2171700" cy="273844"/>
          </a:xfrm>
        </p:spPr>
        <p:txBody>
          <a:bodyPr/>
          <a:lstStyle/>
          <a:p>
            <a:r>
              <a:rPr lang="de-DE" dirty="0"/>
              <a:t>Grund- und Mittelschule Bergkirchen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DC2E24-DE1B-4DB8-9BC7-497D2C1D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D849382-B606-44D3-9440-9F0FB80DCF41}"/>
              </a:ext>
            </a:extLst>
          </p:cNvPr>
          <p:cNvSpPr txBox="1"/>
          <p:nvPr/>
        </p:nvSpPr>
        <p:spPr>
          <a:xfrm>
            <a:off x="2835876" y="1410787"/>
            <a:ext cx="3883795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Selbstständigkeit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FC91165-3E0A-4B1D-8009-3B78EC795C7D}"/>
              </a:ext>
            </a:extLst>
          </p:cNvPr>
          <p:cNvSpPr txBox="1"/>
          <p:nvPr/>
        </p:nvSpPr>
        <p:spPr>
          <a:xfrm>
            <a:off x="1373486" y="2194993"/>
            <a:ext cx="6808573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800" dirty="0"/>
              <a:t>Kind ist in der Lage, sich selbst zu helfen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010D5A5-5E21-40B3-9D98-F5A242572EEB}"/>
              </a:ext>
            </a:extLst>
          </p:cNvPr>
          <p:cNvSpPr txBox="1"/>
          <p:nvPr/>
        </p:nvSpPr>
        <p:spPr>
          <a:xfrm>
            <a:off x="457200" y="2965232"/>
            <a:ext cx="8396416" cy="369331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2600" b="1" u="sng" dirty="0"/>
              <a:t>Beispiele</a:t>
            </a:r>
            <a:r>
              <a:rPr lang="de-DE" sz="2600" dirty="0"/>
              <a:t>: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Kleidung selber anziehen können, Schuhe binden, Reißverschluss schließen,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Ordnung halten, eigene Kleidungsstücke erkennen, nicht liegen lassen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Kindergarten- bzw. Schultasche selbstständig packen können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Schulweg selbst bewältigen können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Bei Problemen selbstständig Hilfe suchen</a:t>
            </a:r>
          </a:p>
        </p:txBody>
      </p:sp>
    </p:spTree>
    <p:extLst>
      <p:ext uri="{BB962C8B-B14F-4D97-AF65-F5344CB8AC3E}">
        <p14:creationId xmlns:p14="http://schemas.microsoft.com/office/powerpoint/2010/main" val="1127723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8754E-4B32-4D70-8983-60A9735BE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000" dirty="0"/>
              <a:t>Voraussetzungen für einen erfolgreichen Schulstart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E0745F-9B8F-43D0-8A5A-9F9D92A8E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279"/>
            <a:ext cx="8229600" cy="3485179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DC2E24-DE1B-4DB8-9BC7-497D2C1D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A713-2F0C-4E0C-A5AB-21F3592B7C33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D849382-B606-44D3-9440-9F0FB80DCF41}"/>
              </a:ext>
            </a:extLst>
          </p:cNvPr>
          <p:cNvSpPr txBox="1"/>
          <p:nvPr/>
        </p:nvSpPr>
        <p:spPr>
          <a:xfrm>
            <a:off x="457200" y="1437542"/>
            <a:ext cx="8401840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Körperliche Voraussetzungen</a:t>
            </a:r>
          </a:p>
          <a:p>
            <a:r>
              <a:rPr lang="de-DE" sz="2300" dirty="0"/>
              <a:t>Allgemeine körperliche Entwicklung, Grobmotorik, Feinmotorik</a:t>
            </a:r>
          </a:p>
          <a:p>
            <a:pPr algn="ctr"/>
            <a:endParaRPr lang="de-DE" sz="900" dirty="0"/>
          </a:p>
        </p:txBody>
      </p:sp>
      <p:sp>
        <p:nvSpPr>
          <p:cNvPr id="9" name="Textfeld 8" hidden="1">
            <a:extLst>
              <a:ext uri="{FF2B5EF4-FFF2-40B4-BE49-F238E27FC236}">
                <a16:creationId xmlns:a16="http://schemas.microsoft.com/office/drawing/2014/main" id="{2FC91165-3E0A-4B1D-8009-3B78EC795C7D}"/>
              </a:ext>
            </a:extLst>
          </p:cNvPr>
          <p:cNvSpPr txBox="1"/>
          <p:nvPr/>
        </p:nvSpPr>
        <p:spPr>
          <a:xfrm>
            <a:off x="1385646" y="2637281"/>
            <a:ext cx="648072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Allgemeine körperliche Entwicklung, Grobmotorik, Feinmotorik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010D5A5-5E21-40B3-9D98-F5A242572EEB}"/>
              </a:ext>
            </a:extLst>
          </p:cNvPr>
          <p:cNvSpPr txBox="1"/>
          <p:nvPr/>
        </p:nvSpPr>
        <p:spPr>
          <a:xfrm>
            <a:off x="457200" y="2728418"/>
            <a:ext cx="8401840" cy="369331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de-DE" sz="2600" b="1" u="sng" dirty="0"/>
              <a:t>Beispiele</a:t>
            </a:r>
            <a:r>
              <a:rPr lang="de-DE" sz="2600" dirty="0"/>
              <a:t>: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Kann das Kind gut hören und sehen?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Ist es stark genug, um die Schultasche zu tragen?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Körperbeherrschung: Kann es balancieren, auf einem Bein stehen/ hüpfen, einen großen Ball fangen, Hampelmann, …</a:t>
            </a:r>
          </a:p>
          <a:p>
            <a:pPr marL="214313" indent="-214313">
              <a:buFont typeface="Wingdings" panose="05000000000000000000" pitchFamily="2" charset="2"/>
              <a:buChar char="ü"/>
            </a:pPr>
            <a:r>
              <a:rPr lang="de-DE" sz="2600" dirty="0"/>
              <a:t>Feinmotorische Arbeiten: Sicherer Umgang mit Schere, Stifthaltung, Flächen ausmalen, Formen nachmalen können</a:t>
            </a:r>
          </a:p>
        </p:txBody>
      </p:sp>
    </p:spTree>
    <p:extLst>
      <p:ext uri="{BB962C8B-B14F-4D97-AF65-F5344CB8AC3E}">
        <p14:creationId xmlns:p14="http://schemas.microsoft.com/office/powerpoint/2010/main" val="136899893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Schule Bergkirchen">
      <a:dk1>
        <a:srgbClr val="0F243E"/>
      </a:dk1>
      <a:lt1>
        <a:srgbClr val="FFFFFF"/>
      </a:lt1>
      <a:dk2>
        <a:srgbClr val="1F497D"/>
      </a:dk2>
      <a:lt2>
        <a:srgbClr val="FFFFFF"/>
      </a:lt2>
      <a:accent1>
        <a:srgbClr val="4F81BD"/>
      </a:accent1>
      <a:accent2>
        <a:srgbClr val="C0000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F497D"/>
      </a:hlink>
      <a:folHlink>
        <a:srgbClr val="0F243E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Schule Bergkirchen">
      <a:dk1>
        <a:srgbClr val="0F243E"/>
      </a:dk1>
      <a:lt1>
        <a:srgbClr val="FFFFFF"/>
      </a:lt1>
      <a:dk2>
        <a:srgbClr val="1F497D"/>
      </a:dk2>
      <a:lt2>
        <a:srgbClr val="FFFFFF"/>
      </a:lt2>
      <a:accent1>
        <a:srgbClr val="4F81BD"/>
      </a:accent1>
      <a:accent2>
        <a:srgbClr val="C00000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F497D"/>
      </a:hlink>
      <a:folHlink>
        <a:srgbClr val="0F243E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595B546BC026C4CB15026FBD7CEC582" ma:contentTypeVersion="14" ma:contentTypeDescription="Ein neues Dokument erstellen." ma:contentTypeScope="" ma:versionID="59424bf4c36583ef071f7a161c9c7d64">
  <xsd:schema xmlns:xsd="http://www.w3.org/2001/XMLSchema" xmlns:xs="http://www.w3.org/2001/XMLSchema" xmlns:p="http://schemas.microsoft.com/office/2006/metadata/properties" xmlns:ns3="44531b0d-15aa-4d6e-96cf-8435221b626c" xmlns:ns4="1db57e6c-b950-4689-8e38-6459d4b75974" targetNamespace="http://schemas.microsoft.com/office/2006/metadata/properties" ma:root="true" ma:fieldsID="3c3b0b69a8585667474220672352a8fb" ns3:_="" ns4:_="">
    <xsd:import namespace="44531b0d-15aa-4d6e-96cf-8435221b626c"/>
    <xsd:import namespace="1db57e6c-b950-4689-8e38-6459d4b759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531b0d-15aa-4d6e-96cf-8435221b6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b57e6c-b950-4689-8e38-6459d4b7597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2F8F09-0AFE-4DDF-AD00-19335C432236}">
  <ds:schemaRefs>
    <ds:schemaRef ds:uri="44531b0d-15aa-4d6e-96cf-8435221b626c"/>
    <ds:schemaRef ds:uri="http://purl.org/dc/elements/1.1/"/>
    <ds:schemaRef ds:uri="http://schemas.microsoft.com/office/2006/metadata/properties"/>
    <ds:schemaRef ds:uri="http://schemas.microsoft.com/office/2006/documentManagement/types"/>
    <ds:schemaRef ds:uri="1db57e6c-b950-4689-8e38-6459d4b7597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4A1DDD6-9AF6-405F-9632-969709F9CD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EB3964-BB99-4A3A-A18B-723E092FED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31b0d-15aa-4d6e-96cf-8435221b626c"/>
    <ds:schemaRef ds:uri="1db57e6c-b950-4689-8e38-6459d4b759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1416</Words>
  <Application>Microsoft Office PowerPoint</Application>
  <PresentationFormat>Bildschirmpräsentation (4:3)</PresentationFormat>
  <Paragraphs>220</Paragraphs>
  <Slides>21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21</vt:i4>
      </vt:variant>
    </vt:vector>
  </HeadingPairs>
  <TitlesOfParts>
    <vt:vector size="26" baseType="lpstr">
      <vt:lpstr>Arial</vt:lpstr>
      <vt:lpstr>Calibri</vt:lpstr>
      <vt:lpstr>Wingdings</vt:lpstr>
      <vt:lpstr>Larissa-Design</vt:lpstr>
      <vt:lpstr>Larissa-Design</vt:lpstr>
      <vt:lpstr>PowerPoint-Präsentation</vt:lpstr>
      <vt:lpstr>Was erwartet Sie?</vt:lpstr>
      <vt:lpstr>1. Die Schule Bergkirchen stellt sich vor</vt:lpstr>
      <vt:lpstr>Die Schule Bergkirchen stellt sich vor: Unterrichtszeiten</vt:lpstr>
      <vt:lpstr>Die Schule Bergkirchen stellt sich vor: Unterrichtszeiten</vt:lpstr>
      <vt:lpstr>2. Übergang Kindergarten-Schule:  Was verändert sich? Ein beispielhafter Einblick</vt:lpstr>
      <vt:lpstr>Voraussetzungen für einen erfolgreichen Schulstart</vt:lpstr>
      <vt:lpstr>Voraussetzungen für einen erfolgreichen Schulstart</vt:lpstr>
      <vt:lpstr>Voraussetzungen für einen erfolgreichen Schulstart</vt:lpstr>
      <vt:lpstr>Voraussetzungen für einen erfolgreichen Schulstart</vt:lpstr>
      <vt:lpstr>Voraussetzungen für einen erfolgreichen Schulstart</vt:lpstr>
      <vt:lpstr>So können Sie Ihr Kind unterstützen:</vt:lpstr>
      <vt:lpstr>3. Gesetzliche Regelungen (nach Art. 37 BayEUG)</vt:lpstr>
      <vt:lpstr>Gesetzliche Regelungen (nach Art. 37 BayEUG)</vt:lpstr>
      <vt:lpstr>Gesetzliche Regelungen (nach Art. 37 BayEUG</vt:lpstr>
      <vt:lpstr>Gesetzliche Regelungen (nach Art. 37 BayEUG)</vt:lpstr>
      <vt:lpstr>Gesetzliche Regelungen (nach Art. 37 BayEUG)</vt:lpstr>
      <vt:lpstr>4. Tag der Schuleinschreibung</vt:lpstr>
      <vt:lpstr>Tag der Schuleinschreibung: Ablauf</vt:lpstr>
      <vt:lpstr>Tag der Schuleinschreibung</vt:lpstr>
      <vt:lpstr>5. Noch Fragen?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Barbara Brunner</dc:creator>
  <cp:lastModifiedBy>Andrea Mittelhammer</cp:lastModifiedBy>
  <cp:revision>38</cp:revision>
  <cp:lastPrinted>2023-02-02T13:16:05Z</cp:lastPrinted>
  <dcterms:created xsi:type="dcterms:W3CDTF">2023-01-28T10:47:34Z</dcterms:created>
  <dcterms:modified xsi:type="dcterms:W3CDTF">2025-02-07T07:27:45Z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0x0101002595B546BC026C4CB15026FBD7CEC582</vt:lpwstr>
  </property>
</Properties>
</file>